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35"/>
  </p:notesMasterIdLst>
  <p:sldIdLst>
    <p:sldId id="256" r:id="rId2"/>
    <p:sldId id="259" r:id="rId3"/>
    <p:sldId id="394" r:id="rId4"/>
    <p:sldId id="418" r:id="rId5"/>
    <p:sldId id="419" r:id="rId6"/>
    <p:sldId id="410" r:id="rId7"/>
    <p:sldId id="395" r:id="rId8"/>
    <p:sldId id="413" r:id="rId9"/>
    <p:sldId id="396" r:id="rId10"/>
    <p:sldId id="417" r:id="rId11"/>
    <p:sldId id="397" r:id="rId12"/>
    <p:sldId id="398" r:id="rId13"/>
    <p:sldId id="414" r:id="rId14"/>
    <p:sldId id="421" r:id="rId15"/>
    <p:sldId id="422" r:id="rId16"/>
    <p:sldId id="420" r:id="rId17"/>
    <p:sldId id="423" r:id="rId18"/>
    <p:sldId id="399" r:id="rId19"/>
    <p:sldId id="400" r:id="rId20"/>
    <p:sldId id="401" r:id="rId21"/>
    <p:sldId id="416" r:id="rId22"/>
    <p:sldId id="402" r:id="rId23"/>
    <p:sldId id="403" r:id="rId24"/>
    <p:sldId id="406" r:id="rId25"/>
    <p:sldId id="415" r:id="rId26"/>
    <p:sldId id="412" r:id="rId27"/>
    <p:sldId id="407" r:id="rId28"/>
    <p:sldId id="404" r:id="rId29"/>
    <p:sldId id="408" r:id="rId30"/>
    <p:sldId id="405" r:id="rId31"/>
    <p:sldId id="411" r:id="rId32"/>
    <p:sldId id="409" r:id="rId33"/>
    <p:sldId id="314" r:id="rId34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44F"/>
    <a:srgbClr val="41719C"/>
    <a:srgbClr val="EF7D1D"/>
    <a:srgbClr val="5AB88F"/>
    <a:srgbClr val="E99866"/>
    <a:srgbClr val="025249"/>
    <a:srgbClr val="D4EBE9"/>
    <a:srgbClr val="C14026"/>
    <a:srgbClr val="57A2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70"/>
    <p:restoredTop sz="85152" autoAdjust="0"/>
  </p:normalViewPr>
  <p:slideViewPr>
    <p:cSldViewPr snapToGrid="0" snapToObjects="1">
      <p:cViewPr>
        <p:scale>
          <a:sx n="108" d="100"/>
          <a:sy n="108" d="100"/>
        </p:scale>
        <p:origin x="2344" y="66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22.10.17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9537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3139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1662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4668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5124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73930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38873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35185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5380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9624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4681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3585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79353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6151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18467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50549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22517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6958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9658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137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5646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3807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443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1428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3947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8379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758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0" r:id="rId2"/>
    <p:sldLayoutId id="2147483653" r:id="rId3"/>
    <p:sldLayoutId id="214748365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kangax.github.io/compat-table/es6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articles/state-of-javascript-2016" TargetMode="External"/><Relationship Id="rId4" Type="http://schemas.openxmlformats.org/officeDocument/2006/relationships/hyperlink" Target="https://medium.com/@peterxjang/modern-javascript-explained-for-dinosaurs-f695e9747b70" TargetMode="External"/><Relationship Id="rId5" Type="http://schemas.openxmlformats.org/officeDocument/2006/relationships/hyperlink" Target="https://github.com/grab/front-end-guide/blob/master/README.md" TargetMode="External"/><Relationship Id="rId6" Type="http://schemas.openxmlformats.org/officeDocument/2006/relationships/hyperlink" Target="https://jaxenter.de/die-grosse-javascript-erschoepfung-36278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ysdovhan/wtfjs/blob/master/README.md" TargetMode="External"/><Relationship Id="rId4" Type="http://schemas.openxmlformats.org/officeDocument/2006/relationships/hyperlink" Target="https://twitter.com/lukaseder/status/918803123795316736" TargetMode="External"/><Relationship Id="rId5" Type="http://schemas.openxmlformats.org/officeDocument/2006/relationships/hyperlink" Target="https://twitter.com/mariofusco/status/917824988132052992" TargetMode="External"/><Relationship Id="rId6" Type="http://schemas.openxmlformats.org/officeDocument/2006/relationships/hyperlink" Target="https://twitter.com/binitamshah/status/916285393875513344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smtClean="0">
                <a:solidFill>
                  <a:srgbClr val="D4EBE9"/>
                </a:solidFill>
              </a:rPr>
              <a:t>W-JAX München | November 2017    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2961941" y="1325751"/>
            <a:ext cx="388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</a:t>
            </a:r>
            <a:r>
              <a:rPr lang="de-DE" b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HARTMANN | @NILSHARTMANN</a:t>
            </a:r>
            <a:endParaRPr lang="de-DE" b="1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4355570" y="5074526"/>
            <a:ext cx="3363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b="1" dirty="0" err="1" smtClean="0">
                <a:solidFill>
                  <a:srgbClr val="025249"/>
                </a:solidFill>
              </a:rPr>
              <a:t>Slides</a:t>
            </a:r>
            <a:r>
              <a:rPr lang="de-DE" b="1" dirty="0" smtClean="0">
                <a:solidFill>
                  <a:srgbClr val="025249"/>
                </a:solidFill>
              </a:rPr>
              <a:t>: http</a:t>
            </a:r>
            <a:r>
              <a:rPr lang="de-DE" b="1" dirty="0">
                <a:solidFill>
                  <a:srgbClr val="025249"/>
                </a:solidFill>
              </a:rPr>
              <a:t>://</a:t>
            </a:r>
            <a:r>
              <a:rPr lang="de-DE" b="1" dirty="0" err="1">
                <a:solidFill>
                  <a:srgbClr val="025249"/>
                </a:solidFill>
              </a:rPr>
              <a:t>bit.ly</a:t>
            </a:r>
            <a:r>
              <a:rPr lang="de-DE" b="1" dirty="0">
                <a:solidFill>
                  <a:srgbClr val="025249"/>
                </a:solidFill>
              </a:rPr>
              <a:t>/</a:t>
            </a:r>
            <a:r>
              <a:rPr lang="de-DE" b="1" dirty="0" err="1">
                <a:solidFill>
                  <a:srgbClr val="025249"/>
                </a:solidFill>
              </a:rPr>
              <a:t>bedcon-react</a:t>
            </a:r>
            <a:endParaRPr lang="de-DE" b="1" dirty="0">
              <a:solidFill>
                <a:srgbClr val="025249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098102" y="2449385"/>
            <a:ext cx="72155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600" b="1" dirty="0" smtClean="0"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JavaScript</a:t>
            </a:r>
            <a:endParaRPr lang="de-DE" sz="5400" b="1" dirty="0" smtClean="0">
              <a:solidFill>
                <a:srgbClr val="41719C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3221183" y="1888451"/>
            <a:ext cx="14847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8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Das </a:t>
            </a:r>
            <a:endParaRPr lang="de-DE" sz="2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2279784" y="3983595"/>
            <a:ext cx="499848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0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Öko-System</a:t>
            </a:r>
            <a:endParaRPr lang="de-DE" sz="2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Anforderungen an moderne Software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Testbar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Wartbar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=&gt; Modular,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Refaktorisierbar</a:t>
            </a:r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869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Let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the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journey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begin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...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Reise durchs Ökosystem starten</a:t>
            </a:r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830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Let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the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journey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begin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...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(Konkretes) Beispiel: moderne Single-Page-Anwendung</a:t>
            </a:r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33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Schritt 1: Die Sprache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571500" indent="-571500" algn="ctr">
              <a:buFontTx/>
              <a:buChar char="-"/>
            </a:pP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ECMAScript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vs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JavaScript</a:t>
            </a:r>
          </a:p>
          <a:p>
            <a:pPr marL="571500" indent="-571500" algn="ctr">
              <a:buFontTx/>
              <a:buChar char="-"/>
            </a:pP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Diverse Versionen</a:t>
            </a:r>
          </a:p>
          <a:p>
            <a:pPr marL="571500" indent="-571500" algn="ctr">
              <a:buFontTx/>
              <a:buChar char="-"/>
            </a:pP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Browsersupport</a:t>
            </a:r>
          </a:p>
          <a:p>
            <a:pPr marL="571500" indent="-571500" algn="ctr">
              <a:buFontTx/>
              <a:buChar char="-"/>
            </a:pPr>
            <a:r>
              <a:rPr lang="de-DE" sz="39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</a:t>
            </a:r>
            <a:r>
              <a:rPr lang="de-DE" sz="39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  <a:hlinkClick r:id="rId3"/>
              </a:rPr>
              <a:t>https://kangax.github.io/compat-table/es6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  <a:hlinkClick r:id="rId3"/>
              </a:rPr>
              <a:t>/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und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caniuse.com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 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35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Sprache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7398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Sprache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78" y="2236717"/>
            <a:ext cx="8906494" cy="340272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5261759" y="5639437"/>
            <a:ext cx="4132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Quelle: https://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caniuse.com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/#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search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=es5</a:t>
            </a:r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89064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ECMAScript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5: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Veröffentlicht 2009</a:t>
            </a:r>
          </a:p>
          <a:p>
            <a:pPr marL="571500" indent="-571500">
              <a:buFont typeface="Arial" charset="0"/>
              <a:buChar char="•"/>
            </a:pP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Unterstützung von praktisch allen Browsern</a:t>
            </a:r>
            <a:endParaRPr lang="de-DE" sz="28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87878" y="6070324"/>
            <a:ext cx="8906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ECMAScript</a:t>
            </a:r>
            <a:r>
              <a:rPr lang="de-DE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Spezifikation</a:t>
            </a:r>
          </a:p>
          <a:p>
            <a:pPr marL="285750" indent="-285750">
              <a:buFont typeface="Arial" charset="0"/>
              <a:buChar char="•"/>
            </a:pPr>
            <a:r>
              <a:rPr lang="de-DE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JavaScript:</a:t>
            </a:r>
            <a:r>
              <a:rPr lang="de-DE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1142532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Sprache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581891" y="1472540"/>
            <a:ext cx="89302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ECMAScript</a:t>
            </a:r>
            <a:r>
              <a:rPr lang="de-DE" dirty="0" smtClean="0"/>
              <a:t> 6 / </a:t>
            </a:r>
            <a:r>
              <a:rPr lang="de-DE" dirty="0" err="1" smtClean="0"/>
              <a:t>ECMAScript</a:t>
            </a:r>
            <a:r>
              <a:rPr lang="de-DE" dirty="0" smtClean="0"/>
              <a:t> 2015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Klassen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let</a:t>
            </a:r>
            <a:r>
              <a:rPr lang="de-DE" dirty="0" smtClean="0"/>
              <a:t> / </a:t>
            </a:r>
            <a:r>
              <a:rPr lang="de-DE" dirty="0" err="1" smtClean="0"/>
              <a:t>const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Module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Promises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669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Alles neu und kurzlebig? </a:t>
            </a:r>
            <a:r>
              <a:rPr lang="de-DE" dirty="0" smtClean="0">
                <a:sym typeface="Wingdings"/>
              </a:rPr>
              <a:t>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37507" y="2244436"/>
            <a:ext cx="9167750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Sprache</a:t>
            </a:r>
          </a:p>
          <a:p>
            <a:r>
              <a:rPr lang="de-DE" dirty="0" smtClean="0"/>
              <a:t>ES5 -&gt; ES2015: 12/2009 -&gt; 6/2015 </a:t>
            </a:r>
            <a:r>
              <a:rPr lang="de-DE" dirty="0" smtClean="0">
                <a:solidFill>
                  <a:srgbClr val="EF7D1D"/>
                </a:solidFill>
              </a:rPr>
              <a:t>5,5 Jahre. Zum Vergleich </a:t>
            </a:r>
            <a:r>
              <a:rPr lang="de-DE" dirty="0" smtClean="0"/>
              <a:t>Java8 </a:t>
            </a:r>
            <a:r>
              <a:rPr lang="de-DE" dirty="0"/>
              <a:t>=&gt; Java9: </a:t>
            </a:r>
            <a:r>
              <a:rPr lang="de-DE" dirty="0">
                <a:solidFill>
                  <a:srgbClr val="EF7D1D"/>
                </a:solidFill>
              </a:rPr>
              <a:t>3,5 Jahre</a:t>
            </a:r>
          </a:p>
          <a:p>
            <a:r>
              <a:rPr lang="de-DE" dirty="0" smtClean="0"/>
              <a:t>Ab 2015: </a:t>
            </a:r>
            <a:r>
              <a:rPr lang="de-DE" dirty="0" smtClean="0">
                <a:solidFill>
                  <a:srgbClr val="EF7D1D"/>
                </a:solidFill>
              </a:rPr>
              <a:t>jährliche</a:t>
            </a:r>
            <a:r>
              <a:rPr lang="de-DE" dirty="0" smtClean="0"/>
              <a:t> Releases, Java ab 2018: </a:t>
            </a:r>
            <a:r>
              <a:rPr lang="de-DE" dirty="0" smtClean="0">
                <a:solidFill>
                  <a:srgbClr val="EF7D1D"/>
                </a:solidFill>
              </a:rPr>
              <a:t>halb-jährliche</a:t>
            </a:r>
            <a:r>
              <a:rPr lang="de-DE" dirty="0" smtClean="0"/>
              <a:t> Releases</a:t>
            </a:r>
          </a:p>
          <a:p>
            <a:r>
              <a:rPr lang="de-DE" dirty="0" smtClean="0"/>
              <a:t>Wer ist hier hektisch? </a:t>
            </a:r>
            <a:r>
              <a:rPr lang="de-DE" dirty="0" smtClean="0">
                <a:sym typeface="Wingdings"/>
              </a:rPr>
              <a:t></a:t>
            </a:r>
          </a:p>
          <a:p>
            <a:endParaRPr lang="de-DE" dirty="0">
              <a:sym typeface="Wingdings"/>
            </a:endParaRPr>
          </a:p>
          <a:p>
            <a:r>
              <a:rPr lang="de-DE" dirty="0" err="1" smtClean="0">
                <a:sym typeface="Wingdings"/>
              </a:rPr>
              <a:t>Node</a:t>
            </a:r>
            <a:r>
              <a:rPr lang="de-DE" dirty="0" smtClean="0">
                <a:sym typeface="Wingdings"/>
              </a:rPr>
              <a:t> Package Manager</a:t>
            </a:r>
          </a:p>
          <a:p>
            <a:r>
              <a:rPr lang="de-DE" dirty="0" smtClean="0">
                <a:sym typeface="Wingdings"/>
              </a:rPr>
              <a:t>1. Release: 12. Januar 2010. Zum Vergleich: </a:t>
            </a:r>
            <a:r>
              <a:rPr lang="de-DE" dirty="0" err="1" smtClean="0">
                <a:sym typeface="Wingdings"/>
              </a:rPr>
              <a:t>Maven</a:t>
            </a:r>
            <a:r>
              <a:rPr lang="de-DE" dirty="0" smtClean="0">
                <a:sym typeface="Wingdings"/>
              </a:rPr>
              <a:t> 3.0 erschienen Oktober 2010</a:t>
            </a:r>
          </a:p>
          <a:p>
            <a:endParaRPr lang="de-DE" dirty="0">
              <a:sym typeface="Wingdings"/>
            </a:endParaRPr>
          </a:p>
          <a:p>
            <a:r>
              <a:rPr lang="de-DE" dirty="0" err="1" smtClean="0">
                <a:sym typeface="Wingdings"/>
              </a:rPr>
              <a:t>Webpack</a:t>
            </a:r>
            <a:r>
              <a:rPr lang="de-DE" dirty="0" smtClean="0">
                <a:sym typeface="Wingdings"/>
              </a:rPr>
              <a:t> First Release: März 2012. </a:t>
            </a:r>
          </a:p>
          <a:p>
            <a:endParaRPr lang="de-DE" dirty="0">
              <a:sym typeface="Wingdings"/>
            </a:endParaRPr>
          </a:p>
          <a:p>
            <a:r>
              <a:rPr lang="de-DE" dirty="0" err="1" smtClean="0">
                <a:sym typeface="Wingdings"/>
              </a:rPr>
              <a:t>React</a:t>
            </a:r>
            <a:r>
              <a:rPr lang="de-DE" dirty="0" smtClean="0">
                <a:sym typeface="Wingdings"/>
              </a:rPr>
              <a:t>: 2013 Open-Source. </a:t>
            </a:r>
          </a:p>
          <a:p>
            <a:endParaRPr lang="de-DE" dirty="0" smtClean="0">
              <a:sym typeface="Wingdings"/>
            </a:endParaRPr>
          </a:p>
          <a:p>
            <a:r>
              <a:rPr lang="de-DE" dirty="0" err="1" smtClean="0">
                <a:sym typeface="Wingdings"/>
              </a:rPr>
              <a:t>AngularJS</a:t>
            </a:r>
            <a:r>
              <a:rPr lang="de-DE" dirty="0" smtClean="0">
                <a:sym typeface="Wingdings"/>
              </a:rPr>
              <a:t> </a:t>
            </a:r>
            <a:r>
              <a:rPr lang="de-DE" dirty="0">
                <a:sym typeface="Wingdings"/>
              </a:rPr>
              <a:t>(Angular 1"): 2009</a:t>
            </a:r>
          </a:p>
          <a:p>
            <a:r>
              <a:rPr lang="de-DE" dirty="0" smtClean="0">
                <a:sym typeface="Wingdings"/>
              </a:rPr>
              <a:t>Angular ("Angular 2+"): 2016 = sieben Jahre ohne </a:t>
            </a:r>
            <a:r>
              <a:rPr lang="de-DE" dirty="0" err="1" smtClean="0">
                <a:sym typeface="Wingdings"/>
              </a:rPr>
              <a:t>Breaking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Changes</a:t>
            </a:r>
            <a:r>
              <a:rPr lang="de-DE" dirty="0" smtClean="0">
                <a:sym typeface="Wingdings"/>
              </a:rPr>
              <a:t>. Dann aber richtig...</a:t>
            </a:r>
          </a:p>
          <a:p>
            <a:endParaRPr lang="de-DE" dirty="0" smtClean="0"/>
          </a:p>
          <a:p>
            <a:r>
              <a:rPr lang="de-DE" dirty="0" err="1" smtClean="0"/>
              <a:t>jQuery</a:t>
            </a:r>
            <a:r>
              <a:rPr lang="de-DE" dirty="0" smtClean="0"/>
              <a:t>: Januar 2006, aktuell </a:t>
            </a:r>
            <a:r>
              <a:rPr lang="de-DE" dirty="0" err="1" smtClean="0"/>
              <a:t>jquery</a:t>
            </a:r>
            <a:r>
              <a:rPr lang="de-DE" dirty="0" smtClean="0"/>
              <a:t> noch weitgehen API-kompatibel</a:t>
            </a:r>
          </a:p>
          <a:p>
            <a:r>
              <a:rPr lang="de-DE" dirty="0"/>
              <a:t>JSF 2004</a:t>
            </a:r>
          </a:p>
          <a:p>
            <a:endParaRPr lang="de-DE" dirty="0"/>
          </a:p>
          <a:p>
            <a:r>
              <a:rPr lang="de-DE" dirty="0" err="1" smtClean="0"/>
              <a:t>NodeJS</a:t>
            </a:r>
            <a:r>
              <a:rPr lang="de-DE" dirty="0" smtClean="0"/>
              <a:t>: Mai 2009</a:t>
            </a:r>
          </a:p>
          <a:p>
            <a:r>
              <a:rPr lang="de-DE" dirty="0" err="1" smtClean="0"/>
              <a:t>TypeScript</a:t>
            </a:r>
            <a:r>
              <a:rPr lang="de-DE" dirty="0" smtClean="0"/>
              <a:t>: 2012</a:t>
            </a:r>
          </a:p>
          <a:p>
            <a:endParaRPr lang="de-DE" dirty="0"/>
          </a:p>
          <a:p>
            <a:r>
              <a:rPr lang="de-DE" dirty="0" smtClean="0"/>
              <a:t>Jasmine: September 2010</a:t>
            </a:r>
          </a:p>
          <a:p>
            <a:endParaRPr lang="de-DE" dirty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237507" y="1104405"/>
            <a:ext cx="653518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b="1" dirty="0" smtClean="0">
                <a:solidFill>
                  <a:srgbClr val="EF7D1D"/>
                </a:solidFill>
              </a:rPr>
              <a:t>Lebenszyklen im Vergleich</a:t>
            </a:r>
            <a:endParaRPr lang="de-DE" b="1" dirty="0" smtClean="0">
              <a:solidFill>
                <a:srgbClr val="EF7D1D"/>
              </a:solidFill>
            </a:endParaRPr>
          </a:p>
          <a:p>
            <a:r>
              <a:rPr lang="de-DE" dirty="0" smtClean="0"/>
              <a:t>Erinnerung: Traue keiner Statistik, die Du nicht selbst gefälscht hast!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5909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4190654"/>
            <a:ext cx="759790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Laufzeitumgebung</a:t>
            </a:r>
          </a:p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Node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V8</a:t>
            </a:r>
            <a:r>
              <a:rPr lang="de-DE" sz="39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, Chakra Core, https://</a:t>
            </a:r>
            <a:r>
              <a:rPr lang="de-DE" sz="39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github.com</a:t>
            </a:r>
            <a:r>
              <a:rPr lang="de-DE" sz="39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39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nodejs</a:t>
            </a:r>
            <a:r>
              <a:rPr lang="de-DE" sz="39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39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node-chakracore</a:t>
            </a:r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Laufzeitumgebung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3668588" y="1368032"/>
            <a:ext cx="18325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3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Browser</a:t>
            </a:r>
            <a:endParaRPr lang="de-DE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15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Schritt 2: Compiler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Babel</a:t>
            </a: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588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 smtClean="0"/>
              <a:t>@</a:t>
            </a:r>
            <a:r>
              <a:rPr lang="de-DE" spc="80" dirty="0" err="1" smtClean="0"/>
              <a:t>nilshartmann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2868142" y="1876179"/>
            <a:ext cx="4169731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aus Hamburg</a:t>
            </a:r>
          </a:p>
          <a:p>
            <a:pPr algn="ctr"/>
            <a:endParaRPr lang="de-DE" sz="2400" b="1" dirty="0" smtClean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 </a:t>
            </a:r>
          </a:p>
          <a:p>
            <a:pPr algn="ctr"/>
            <a:r>
              <a:rPr lang="de-DE" sz="2400" b="1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und Workshops</a:t>
            </a:r>
          </a:p>
          <a:p>
            <a:pPr algn="ctr"/>
            <a:endParaRPr lang="de-DE" sz="3200" b="1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3200" b="1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89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Bibliotheken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Npm</a:t>
            </a:r>
            <a:r>
              <a:rPr lang="de-DE" sz="39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-Packages 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(Bower)</a:t>
            </a:r>
          </a:p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Npm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scripts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Was ist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NodeJS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?</a:t>
            </a:r>
          </a:p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Node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als Laufzeitumgebung</a:t>
            </a:r>
          </a:p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yarn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575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Modul Systeme</a:t>
            </a: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ES6</a:t>
            </a:r>
          </a:p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Node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/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CommonJS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AMD /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RequireJS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(Asynchrone Module)</a:t>
            </a:r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236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Build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Grunt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/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Gulp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773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SPA Frameworks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(zum Vergleich: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jquery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Angular,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Vue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,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(Ausblick: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Redux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mr-IN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–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damit man's mal gehört hat)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80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Webpack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Fat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Jar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Browserify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074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Webpack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Dev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Server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Easy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peasy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entwicklung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311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Randthema: CSS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CSS,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PostCSS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, SASS, LESS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06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Web/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Application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Server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Express</a:t>
            </a:r>
          </a:p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Hapi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Koa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876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Wie sieht moderner JS Code aus?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ES6</a:t>
            </a: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Klassen,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const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let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,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async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await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,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fetch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Flow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796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Testen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Jest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Mocha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395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"Hilfe, ich muss JavaScript programmieren"</a:t>
            </a:r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217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IDE Unterstützung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IDEA</a:t>
            </a: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VSC</a:t>
            </a: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Eclipse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mit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Entwickeln im Browser, Debuggen, Source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Maps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, Entwicklertools (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912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Ausblick // nicht erwähnt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CSS + CSS-Frameworks (Bootstrap,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Foundation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Linter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(QS-Tools)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593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250371" y="1328701"/>
            <a:ext cx="9405257" cy="512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00" b="1" dirty="0" smtClean="0">
                <a:solidFill>
                  <a:srgbClr val="36544F"/>
                </a:solidFill>
              </a:rPr>
              <a:t>State </a:t>
            </a:r>
            <a:r>
              <a:rPr lang="de-DE" sz="2800" b="1" dirty="0" err="1">
                <a:solidFill>
                  <a:srgbClr val="36544F"/>
                </a:solidFill>
              </a:rPr>
              <a:t>of</a:t>
            </a:r>
            <a:r>
              <a:rPr lang="de-DE" sz="2800" b="1" dirty="0">
                <a:solidFill>
                  <a:srgbClr val="36544F"/>
                </a:solidFill>
              </a:rPr>
              <a:t> </a:t>
            </a:r>
            <a:r>
              <a:rPr lang="de-DE" sz="2800" b="1" dirty="0" err="1">
                <a:solidFill>
                  <a:srgbClr val="36544F"/>
                </a:solidFill>
              </a:rPr>
              <a:t>the</a:t>
            </a:r>
            <a:r>
              <a:rPr lang="de-DE" sz="2800" b="1" dirty="0">
                <a:solidFill>
                  <a:srgbClr val="36544F"/>
                </a:solidFill>
              </a:rPr>
              <a:t> JavaScript </a:t>
            </a:r>
            <a:r>
              <a:rPr lang="de-DE" sz="2800" b="1" dirty="0" err="1" smtClean="0">
                <a:solidFill>
                  <a:srgbClr val="36544F"/>
                </a:solidFill>
              </a:rPr>
              <a:t>Landscape</a:t>
            </a:r>
            <a:r>
              <a:rPr lang="de-DE" sz="2800" b="1" dirty="0" smtClean="0">
                <a:solidFill>
                  <a:srgbClr val="36544F"/>
                </a:solidFill>
              </a:rPr>
              <a:t>  - A </a:t>
            </a:r>
            <a:r>
              <a:rPr lang="de-DE" sz="2800" b="1" dirty="0" err="1">
                <a:solidFill>
                  <a:srgbClr val="36544F"/>
                </a:solidFill>
              </a:rPr>
              <a:t>Map</a:t>
            </a:r>
            <a:r>
              <a:rPr lang="de-DE" sz="2800" b="1" dirty="0">
                <a:solidFill>
                  <a:srgbClr val="36544F"/>
                </a:solidFill>
              </a:rPr>
              <a:t> </a:t>
            </a:r>
            <a:r>
              <a:rPr lang="de-DE" sz="2800" b="1" dirty="0" err="1">
                <a:solidFill>
                  <a:srgbClr val="36544F"/>
                </a:solidFill>
              </a:rPr>
              <a:t>for</a:t>
            </a:r>
            <a:r>
              <a:rPr lang="de-DE" sz="2800" b="1" dirty="0">
                <a:solidFill>
                  <a:srgbClr val="36544F"/>
                </a:solidFill>
              </a:rPr>
              <a:t> </a:t>
            </a:r>
            <a:r>
              <a:rPr lang="de-DE" sz="2800" b="1" dirty="0" smtClean="0">
                <a:solidFill>
                  <a:srgbClr val="36544F"/>
                </a:solidFill>
              </a:rPr>
              <a:t>Newcomers</a:t>
            </a:r>
          </a:p>
          <a:p>
            <a:pPr algn="ctr"/>
            <a:r>
              <a:rPr lang="de-DE" sz="1900" dirty="0" smtClean="0">
                <a:solidFill>
                  <a:srgbClr val="36544F"/>
                </a:solidFill>
                <a:hlinkClick r:id="rId3"/>
              </a:rPr>
              <a:t>https</a:t>
            </a:r>
            <a:r>
              <a:rPr lang="de-DE" sz="1900" dirty="0">
                <a:solidFill>
                  <a:srgbClr val="36544F"/>
                </a:solidFill>
                <a:hlinkClick r:id="rId3"/>
              </a:rPr>
              <a:t>://</a:t>
            </a:r>
            <a:r>
              <a:rPr lang="de-DE" sz="1900" dirty="0" smtClean="0">
                <a:solidFill>
                  <a:srgbClr val="36544F"/>
                </a:solidFill>
                <a:hlinkClick r:id="rId3"/>
              </a:rPr>
              <a:t>www.infoq.com/articles/state-of-javascript-2016</a:t>
            </a:r>
            <a:endParaRPr lang="de-DE" sz="1900" dirty="0" smtClean="0">
              <a:solidFill>
                <a:srgbClr val="36544F"/>
              </a:solidFill>
            </a:endParaRPr>
          </a:p>
          <a:p>
            <a:pPr algn="ctr"/>
            <a:endParaRPr lang="de-DE" sz="1900" dirty="0" smtClean="0">
              <a:solidFill>
                <a:srgbClr val="36544F"/>
              </a:solidFill>
            </a:endParaRPr>
          </a:p>
          <a:p>
            <a:pPr algn="ctr"/>
            <a:endParaRPr lang="de-DE" sz="2000" dirty="0" smtClean="0">
              <a:solidFill>
                <a:srgbClr val="36544F"/>
              </a:solidFill>
            </a:endParaRPr>
          </a:p>
          <a:p>
            <a:pPr algn="ctr"/>
            <a:r>
              <a:rPr lang="de-DE" sz="2800" b="1" dirty="0" smtClean="0">
                <a:solidFill>
                  <a:srgbClr val="36544F"/>
                </a:solidFill>
              </a:rPr>
              <a:t>Modern </a:t>
            </a:r>
            <a:r>
              <a:rPr lang="de-DE" sz="2800" b="1" dirty="0">
                <a:solidFill>
                  <a:srgbClr val="36544F"/>
                </a:solidFill>
              </a:rPr>
              <a:t>JavaScript Explained </a:t>
            </a:r>
            <a:r>
              <a:rPr lang="de-DE" sz="2800" b="1" dirty="0" err="1">
                <a:solidFill>
                  <a:srgbClr val="36544F"/>
                </a:solidFill>
              </a:rPr>
              <a:t>For</a:t>
            </a:r>
            <a:r>
              <a:rPr lang="de-DE" sz="2800" b="1" dirty="0">
                <a:solidFill>
                  <a:srgbClr val="36544F"/>
                </a:solidFill>
              </a:rPr>
              <a:t> </a:t>
            </a:r>
            <a:r>
              <a:rPr lang="de-DE" sz="2800" b="1" dirty="0" err="1" smtClean="0">
                <a:solidFill>
                  <a:srgbClr val="36544F"/>
                </a:solidFill>
              </a:rPr>
              <a:t>Dinosaurs</a:t>
            </a:r>
            <a:endParaRPr lang="de-DE" sz="2800" b="1" dirty="0" smtClean="0">
              <a:solidFill>
                <a:srgbClr val="36544F"/>
              </a:solidFill>
            </a:endParaRPr>
          </a:p>
          <a:p>
            <a:pPr algn="ctr"/>
            <a:r>
              <a:rPr lang="de-DE" sz="1900" dirty="0" smtClean="0">
                <a:solidFill>
                  <a:srgbClr val="36544F"/>
                </a:solidFill>
                <a:hlinkClick r:id="rId4"/>
              </a:rPr>
              <a:t>https</a:t>
            </a:r>
            <a:r>
              <a:rPr lang="de-DE" sz="1900" dirty="0">
                <a:solidFill>
                  <a:srgbClr val="36544F"/>
                </a:solidFill>
                <a:hlinkClick r:id="rId4"/>
              </a:rPr>
              <a:t>://medium.com/@</a:t>
            </a:r>
            <a:r>
              <a:rPr lang="de-DE" sz="1900" dirty="0" smtClean="0">
                <a:solidFill>
                  <a:srgbClr val="36544F"/>
                </a:solidFill>
                <a:hlinkClick r:id="rId4"/>
              </a:rPr>
              <a:t>peterxjang/modern-javascript-explained-for-dinosaurs-f695e9747b70</a:t>
            </a:r>
            <a:endParaRPr lang="de-DE" sz="1900" dirty="0" smtClean="0">
              <a:solidFill>
                <a:srgbClr val="36544F"/>
              </a:solidFill>
            </a:endParaRPr>
          </a:p>
          <a:p>
            <a:pPr algn="ctr"/>
            <a:endParaRPr lang="de-DE" sz="2000" dirty="0" smtClean="0">
              <a:solidFill>
                <a:srgbClr val="36544F"/>
              </a:solidFill>
            </a:endParaRPr>
          </a:p>
          <a:p>
            <a:pPr algn="ctr"/>
            <a:endParaRPr lang="de-DE" sz="2000" dirty="0">
              <a:solidFill>
                <a:srgbClr val="36544F"/>
              </a:solidFill>
            </a:endParaRPr>
          </a:p>
          <a:p>
            <a:pPr algn="ctr"/>
            <a:r>
              <a:rPr lang="de-DE" sz="2800" b="1" dirty="0" smtClean="0">
                <a:solidFill>
                  <a:srgbClr val="36544F"/>
                </a:solidFill>
              </a:rPr>
              <a:t>Grab Front End Guide</a:t>
            </a:r>
          </a:p>
          <a:p>
            <a:pPr algn="ctr"/>
            <a:r>
              <a:rPr lang="de-DE" sz="1900" dirty="0" smtClean="0">
                <a:solidFill>
                  <a:srgbClr val="36544F"/>
                </a:solidFill>
                <a:hlinkClick r:id="rId5"/>
              </a:rPr>
              <a:t>https</a:t>
            </a:r>
            <a:r>
              <a:rPr lang="de-DE" sz="1900" dirty="0">
                <a:solidFill>
                  <a:srgbClr val="36544F"/>
                </a:solidFill>
                <a:hlinkClick r:id="rId5"/>
              </a:rPr>
              <a:t>://</a:t>
            </a:r>
            <a:r>
              <a:rPr lang="de-DE" sz="1900" dirty="0" smtClean="0">
                <a:solidFill>
                  <a:srgbClr val="36544F"/>
                </a:solidFill>
                <a:hlinkClick r:id="rId5"/>
              </a:rPr>
              <a:t>github.com/grab/front-end-guide/blob/master/README.md</a:t>
            </a:r>
            <a:endParaRPr lang="de-DE" sz="1900" dirty="0" smtClean="0">
              <a:solidFill>
                <a:srgbClr val="36544F"/>
              </a:solidFill>
            </a:endParaRPr>
          </a:p>
          <a:p>
            <a:pPr algn="ctr"/>
            <a:endParaRPr lang="de-DE" sz="2000" dirty="0" smtClean="0">
              <a:solidFill>
                <a:srgbClr val="36544F"/>
              </a:solidFill>
            </a:endParaRPr>
          </a:p>
          <a:p>
            <a:pPr algn="ctr"/>
            <a:endParaRPr lang="de-DE" sz="2000" dirty="0">
              <a:solidFill>
                <a:srgbClr val="36544F"/>
              </a:solidFill>
            </a:endParaRPr>
          </a:p>
          <a:p>
            <a:pPr algn="ctr"/>
            <a:r>
              <a:rPr lang="de-DE" sz="2800" b="1" dirty="0">
                <a:solidFill>
                  <a:srgbClr val="36544F"/>
                </a:solidFill>
              </a:rPr>
              <a:t>Die große JavaScript Erschöpfung</a:t>
            </a:r>
          </a:p>
          <a:p>
            <a:pPr algn="ctr"/>
            <a:r>
              <a:rPr lang="de-DE" sz="1900" dirty="0">
                <a:solidFill>
                  <a:srgbClr val="36544F"/>
                </a:solidFill>
                <a:hlinkClick r:id="rId6"/>
              </a:rPr>
              <a:t>https://</a:t>
            </a:r>
            <a:r>
              <a:rPr lang="de-DE" sz="1900" dirty="0" smtClean="0">
                <a:solidFill>
                  <a:srgbClr val="36544F"/>
                </a:solidFill>
                <a:hlinkClick r:id="rId6"/>
              </a:rPr>
              <a:t>jaxenter.de/die-grosse-javascript-erschoepfung-36278</a:t>
            </a:r>
            <a:endParaRPr lang="de-DE" sz="1900" dirty="0" smtClean="0">
              <a:solidFill>
                <a:srgbClr val="36544F"/>
              </a:solidFill>
            </a:endParaRPr>
          </a:p>
          <a:p>
            <a:pPr algn="ctr"/>
            <a:endParaRPr lang="de-DE" sz="2000" dirty="0">
              <a:solidFill>
                <a:srgbClr val="36544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Weiterführende Links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507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 smtClean="0"/>
              <a:t>HTTPS://NILSHARTMANN.NET | @</a:t>
            </a:r>
            <a:r>
              <a:rPr lang="de-DE" spc="80" dirty="0" err="1" smtClean="0"/>
              <a:t>nilshartmann</a:t>
            </a:r>
            <a:endParaRPr lang="de-DE" spc="80" dirty="0"/>
          </a:p>
        </p:txBody>
      </p:sp>
      <p:sp>
        <p:nvSpPr>
          <p:cNvPr id="3" name="Rechteck 2"/>
          <p:cNvSpPr/>
          <p:nvPr/>
        </p:nvSpPr>
        <p:spPr>
          <a:xfrm>
            <a:off x="1154048" y="1029940"/>
            <a:ext cx="75979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Vielen Dank!</a:t>
            </a:r>
            <a:endParaRPr lang="de-DE" sz="54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1089604" y="3337398"/>
            <a:ext cx="7726794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6600" b="1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Fragen?</a:t>
            </a:r>
            <a:endParaRPr lang="de-DE" sz="16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3461727" y="1836717"/>
            <a:ext cx="29825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sz="2000" b="1" dirty="0">
                <a:solidFill>
                  <a:srgbClr val="025249"/>
                </a:solidFill>
              </a:rPr>
              <a:t>http://</a:t>
            </a:r>
            <a:r>
              <a:rPr lang="de-DE" sz="2000" b="1" dirty="0" err="1">
                <a:solidFill>
                  <a:srgbClr val="025249"/>
                </a:solidFill>
              </a:rPr>
              <a:t>bit.ly</a:t>
            </a:r>
            <a:r>
              <a:rPr lang="de-DE" sz="2000" b="1" dirty="0">
                <a:solidFill>
                  <a:srgbClr val="025249"/>
                </a:solidFill>
              </a:rPr>
              <a:t>/</a:t>
            </a:r>
            <a:r>
              <a:rPr lang="de-DE" sz="2000" b="1" dirty="0" err="1">
                <a:solidFill>
                  <a:srgbClr val="025249"/>
                </a:solidFill>
              </a:rPr>
              <a:t>bedcon-react</a:t>
            </a:r>
            <a:endParaRPr lang="de-DE" sz="2000" b="1" dirty="0">
              <a:solidFill>
                <a:srgbClr val="0252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50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664180"/>
            <a:ext cx="759790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JavaScript</a:t>
            </a:r>
          </a:p>
          <a:p>
            <a:pPr algn="ctr"/>
            <a:r>
              <a:rPr lang="de-DE" sz="60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ist nicht</a:t>
            </a:r>
          </a:p>
          <a:p>
            <a:pPr algn="ctr"/>
            <a:r>
              <a:rPr lang="de-DE" sz="60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Java</a:t>
            </a:r>
            <a:endParaRPr lang="de-DE" sz="60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471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664180"/>
            <a:ext cx="759790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Schwerpunkt heute:</a:t>
            </a:r>
          </a:p>
          <a:p>
            <a:pPr algn="ctr"/>
            <a:r>
              <a:rPr lang="de-DE" sz="96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Frontend</a:t>
            </a:r>
            <a:endParaRPr lang="de-DE" sz="60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516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4625297" y="206063"/>
            <a:ext cx="509825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https://</a:t>
            </a:r>
            <a:r>
              <a:rPr lang="de-DE" sz="39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medium.freecodecamp.org</a:t>
            </a:r>
            <a:r>
              <a:rPr lang="de-DE" sz="39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/a-roadmap-to-becoming-a-web-developer-in-2017-b6ac3dddd0cf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59" y="206063"/>
            <a:ext cx="4330238" cy="552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8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Am Anfang...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Einfaches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jquery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oder &lt;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script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&gt;-Schnipsel zeigen</a:t>
            </a:r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247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"Ein bisschen Motivation"</a:t>
            </a:r>
          </a:p>
          <a:p>
            <a:pPr algn="ctr"/>
            <a:r>
              <a:rPr lang="de-DE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JavaScript Probleme</a:t>
            </a:r>
          </a:p>
          <a:p>
            <a:pPr algn="ctr"/>
            <a:r>
              <a:rPr lang="de-DE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  <a:hlinkClick r:id="rId3"/>
              </a:rPr>
              <a:t>https://</a:t>
            </a:r>
            <a:r>
              <a:rPr lang="de-DE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  <a:hlinkClick r:id="rId3"/>
              </a:rPr>
              <a:t>github.com/denysdovhan/wtfjs/blob/master/README.md</a:t>
            </a:r>
            <a:endParaRPr lang="de-DE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 algn="ctr">
              <a:buFont typeface="Symbol" charset="2"/>
              <a:buChar char="Þ"/>
            </a:pPr>
            <a:r>
              <a:rPr lang="de-DE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Beispiele eingangs zeigen</a:t>
            </a:r>
          </a:p>
          <a:p>
            <a:pPr marL="285750" indent="-285750" algn="ctr">
              <a:buFont typeface="Symbol" charset="2"/>
              <a:buChar char="Þ"/>
            </a:pPr>
            <a:r>
              <a:rPr lang="de-DE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Später zeigen, wie typische Fehler mit </a:t>
            </a:r>
            <a:r>
              <a:rPr lang="de-DE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</a:t>
            </a:r>
            <a:r>
              <a:rPr lang="de-DE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oder </a:t>
            </a:r>
            <a:r>
              <a:rPr lang="de-DE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Linter</a:t>
            </a:r>
            <a:r>
              <a:rPr lang="de-DE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verhindert werden</a:t>
            </a:r>
          </a:p>
          <a:p>
            <a:pPr algn="ctr"/>
            <a:endParaRPr lang="de-DE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dirty="0">
                <a:hlinkClick r:id="rId4"/>
              </a:rPr>
              <a:t>https://</a:t>
            </a:r>
            <a:r>
              <a:rPr lang="de-DE" dirty="0" smtClean="0">
                <a:hlinkClick r:id="rId4"/>
              </a:rPr>
              <a:t>twitter.com/lukaseder/status/918803123795316736</a:t>
            </a:r>
            <a:endParaRPr lang="de-DE" dirty="0" smtClean="0"/>
          </a:p>
          <a:p>
            <a:pPr algn="ctr"/>
            <a:endParaRPr lang="de-DE" dirty="0"/>
          </a:p>
          <a:p>
            <a:pPr algn="ctr"/>
            <a:r>
              <a:rPr lang="de-DE" dirty="0">
                <a:hlinkClick r:id="rId5"/>
              </a:rPr>
              <a:t>https://</a:t>
            </a:r>
            <a:r>
              <a:rPr lang="de-DE" dirty="0" smtClean="0">
                <a:hlinkClick r:id="rId5"/>
              </a:rPr>
              <a:t>twitter.com/mariofusco/status/917824988132052992</a:t>
            </a:r>
            <a:endParaRPr lang="de-DE" dirty="0" smtClean="0"/>
          </a:p>
          <a:p>
            <a:pPr algn="ctr"/>
            <a:r>
              <a:rPr lang="de-DE" dirty="0" smtClean="0"/>
              <a:t>Gleiches "Phänomen" aber mit Erklärung: </a:t>
            </a:r>
            <a:r>
              <a:rPr lang="de-DE" dirty="0">
                <a:hlinkClick r:id="rId6"/>
              </a:rPr>
              <a:t>https://</a:t>
            </a:r>
            <a:r>
              <a:rPr lang="de-DE" dirty="0" smtClean="0">
                <a:hlinkClick r:id="rId6"/>
              </a:rPr>
              <a:t>twitter.com/binitamshah/status/916285393875513344</a:t>
            </a:r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endParaRPr lang="de-DE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758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Heute ("JavaScript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everywhere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Warum??? Tun wir uns das an???</a:t>
            </a: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Zwei Beispiele für komplexes Server- und Client-seitiges JavaScript </a:t>
            </a:r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938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595</Words>
  <Application>Microsoft Macintosh PowerPoint</Application>
  <PresentationFormat>A4-Papier (210x297 mm)</PresentationFormat>
  <Paragraphs>213</Paragraphs>
  <Slides>33</Slides>
  <Notes>28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42" baseType="lpstr">
      <vt:lpstr>Calibri</vt:lpstr>
      <vt:lpstr>Calibri Light</vt:lpstr>
      <vt:lpstr>Montserrat</vt:lpstr>
      <vt:lpstr>Source Sans Pro</vt:lpstr>
      <vt:lpstr>Source Sans Pro Semibold</vt:lpstr>
      <vt:lpstr>Symbol</vt:lpstr>
      <vt:lpstr>Wingdings</vt:lpstr>
      <vt:lpstr>Arial</vt:lpstr>
      <vt:lpstr>Office-Design</vt:lpstr>
      <vt:lpstr>W-JAX München | November 2017    </vt:lpstr>
      <vt:lpstr>@nilshartmann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Die Sprache</vt:lpstr>
      <vt:lpstr>Die Sprache</vt:lpstr>
      <vt:lpstr>Die Sprache</vt:lpstr>
      <vt:lpstr>Alles neu und kurzlebig? </vt:lpstr>
      <vt:lpstr>Laufzeitumgebung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</vt:lpstr>
      <vt:lpstr>t</vt:lpstr>
      <vt:lpstr>Weiterführende Links</vt:lpstr>
      <vt:lpstr>HTTPS://NILSHARTMANN.NET | @nilshartmann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307</cp:revision>
  <cp:lastPrinted>2016-09-28T15:33:57Z</cp:lastPrinted>
  <dcterms:created xsi:type="dcterms:W3CDTF">2016-03-28T15:59:53Z</dcterms:created>
  <dcterms:modified xsi:type="dcterms:W3CDTF">2017-10-22T12:12:26Z</dcterms:modified>
</cp:coreProperties>
</file>